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7" r:id="rId2"/>
    <p:sldId id="258" r:id="rId3"/>
    <p:sldId id="259" r:id="rId4"/>
    <p:sldId id="260" r:id="rId5"/>
    <p:sldId id="261" r:id="rId6"/>
    <p:sldId id="262" r:id="rId7"/>
    <p:sldId id="264" r:id="rId8"/>
    <p:sldId id="266" r:id="rId9"/>
    <p:sldId id="26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F8E"/>
    <a:srgbClr val="FCD8BA"/>
    <a:srgbClr val="66FFFF"/>
    <a:srgbClr val="FBFDE7"/>
    <a:srgbClr val="F7FB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038"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847DDC-2854-4B58-A771-4F4B89F8254B}" type="datetimeFigureOut">
              <a:rPr lang="en-US" smtClean="0"/>
              <a:t>3/20/2019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8EF1FA-89F8-46FC-9203-1B22EB14CD40}" type="slidenum">
              <a:rPr lang="en-US" smtClean="0"/>
              <a:t>‹#›</a:t>
            </a:fld>
            <a:endParaRPr lang="en-US"/>
          </a:p>
        </p:txBody>
      </p:sp>
    </p:spTree>
    <p:extLst>
      <p:ext uri="{BB962C8B-B14F-4D97-AF65-F5344CB8AC3E}">
        <p14:creationId xmlns:p14="http://schemas.microsoft.com/office/powerpoint/2010/main" val="3503695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EF1FA-89F8-46FC-9203-1B22EB14CD40}" type="slidenum">
              <a:rPr lang="en-US" smtClean="0"/>
              <a:t>4</a:t>
            </a:fld>
            <a:endParaRPr lang="en-US"/>
          </a:p>
        </p:txBody>
      </p:sp>
    </p:spTree>
    <p:extLst>
      <p:ext uri="{BB962C8B-B14F-4D97-AF65-F5344CB8AC3E}">
        <p14:creationId xmlns:p14="http://schemas.microsoft.com/office/powerpoint/2010/main" val="2780116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048B4465-0AF0-4C5B-A6D7-5859C7E16A8C}" type="datetimeFigureOut">
              <a:rPr lang="en-US" smtClean="0"/>
              <a:t>3/20/2019</a:t>
            </a:fld>
            <a:endParaRPr lang="en-US"/>
          </a:p>
        </p:txBody>
      </p:sp>
      <p:sp>
        <p:nvSpPr>
          <p:cNvPr id="16" name="Slide Number Placeholder 15"/>
          <p:cNvSpPr>
            <a:spLocks noGrp="1"/>
          </p:cNvSpPr>
          <p:nvPr>
            <p:ph type="sldNum" sz="quarter" idx="11"/>
          </p:nvPr>
        </p:nvSpPr>
        <p:spPr/>
        <p:txBody>
          <a:bodyPr/>
          <a:lstStyle/>
          <a:p>
            <a:fld id="{3F5BB3AD-5D6A-4FEE-87A8-A80340FF305C}"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8B4465-0AF0-4C5B-A6D7-5859C7E16A8C}"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BB3AD-5D6A-4FEE-87A8-A80340FF305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8B4465-0AF0-4C5B-A6D7-5859C7E16A8C}" type="datetimeFigureOut">
              <a:rPr lang="en-US" smtClean="0"/>
              <a:t>3/20/2019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5BB3AD-5D6A-4FEE-87A8-A80340FF305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048B4465-0AF0-4C5B-A6D7-5859C7E16A8C}" type="datetimeFigureOut">
              <a:rPr lang="en-US" smtClean="0"/>
              <a:t>3/20/2019</a:t>
            </a:fld>
            <a:endParaRPr lang="en-US"/>
          </a:p>
        </p:txBody>
      </p:sp>
      <p:sp>
        <p:nvSpPr>
          <p:cNvPr id="15" name="Slide Number Placeholder 14"/>
          <p:cNvSpPr>
            <a:spLocks noGrp="1"/>
          </p:cNvSpPr>
          <p:nvPr>
            <p:ph type="sldNum" sz="quarter" idx="11"/>
          </p:nvPr>
        </p:nvSpPr>
        <p:spPr/>
        <p:txBody>
          <a:bodyPr/>
          <a:lstStyle/>
          <a:p>
            <a:fld id="{3F5BB3AD-5D6A-4FEE-87A8-A80340FF305C}"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048B4465-0AF0-4C5B-A6D7-5859C7E16A8C}" type="datetimeFigureOut">
              <a:rPr lang="en-US" smtClean="0"/>
              <a:t>3/20/2019</a:t>
            </a:fld>
            <a:endParaRPr lang="en-US"/>
          </a:p>
        </p:txBody>
      </p:sp>
      <p:sp>
        <p:nvSpPr>
          <p:cNvPr id="13" name="Slide Number Placeholder 12"/>
          <p:cNvSpPr>
            <a:spLocks noGrp="1"/>
          </p:cNvSpPr>
          <p:nvPr>
            <p:ph type="sldNum" sz="quarter" idx="11"/>
          </p:nvPr>
        </p:nvSpPr>
        <p:spPr/>
        <p:txBody>
          <a:bodyPr/>
          <a:lstStyle/>
          <a:p>
            <a:fld id="{3F5BB3AD-5D6A-4FEE-87A8-A80340FF305C}"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048B4465-0AF0-4C5B-A6D7-5859C7E16A8C}" type="datetimeFigureOut">
              <a:rPr lang="en-US" smtClean="0"/>
              <a:t>3/20/2019</a:t>
            </a:fld>
            <a:endParaRPr lang="en-US"/>
          </a:p>
        </p:txBody>
      </p:sp>
      <p:sp>
        <p:nvSpPr>
          <p:cNvPr id="9" name="Slide Number Placeholder 8"/>
          <p:cNvSpPr>
            <a:spLocks noGrp="1"/>
          </p:cNvSpPr>
          <p:nvPr>
            <p:ph type="sldNum" sz="quarter" idx="11"/>
          </p:nvPr>
        </p:nvSpPr>
        <p:spPr/>
        <p:txBody>
          <a:bodyPr/>
          <a:lstStyle/>
          <a:p>
            <a:fld id="{3F5BB3AD-5D6A-4FEE-87A8-A80340FF305C}"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048B4465-0AF0-4C5B-A6D7-5859C7E16A8C}" type="datetimeFigureOut">
              <a:rPr lang="en-US" smtClean="0"/>
              <a:t>3/20/2019</a:t>
            </a:fld>
            <a:endParaRPr lang="en-US"/>
          </a:p>
        </p:txBody>
      </p:sp>
      <p:sp>
        <p:nvSpPr>
          <p:cNvPr id="15" name="Slide Number Placeholder 14"/>
          <p:cNvSpPr>
            <a:spLocks noGrp="1"/>
          </p:cNvSpPr>
          <p:nvPr>
            <p:ph type="sldNum" sz="quarter" idx="11"/>
          </p:nvPr>
        </p:nvSpPr>
        <p:spPr/>
        <p:txBody>
          <a:bodyPr/>
          <a:lstStyle/>
          <a:p>
            <a:fld id="{3F5BB3AD-5D6A-4FEE-87A8-A80340FF305C}" type="slidenum">
              <a:rPr lang="en-US" smtClean="0"/>
              <a:t>‹#›</a:t>
            </a:fld>
            <a:endParaRPr lang="en-US"/>
          </a:p>
        </p:txBody>
      </p:sp>
      <p:sp>
        <p:nvSpPr>
          <p:cNvPr id="16" name="Footer Placeholder 15"/>
          <p:cNvSpPr>
            <a:spLocks noGrp="1"/>
          </p:cNvSpPr>
          <p:nvPr>
            <p:ph type="ftr" sz="quarter" idx="12"/>
          </p:nvPr>
        </p:nvSpPr>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048B4465-0AF0-4C5B-A6D7-5859C7E16A8C}" type="datetimeFigureOut">
              <a:rPr lang="en-US" smtClean="0"/>
              <a:t>3/20/2019</a:t>
            </a:fld>
            <a:endParaRPr lang="en-US"/>
          </a:p>
        </p:txBody>
      </p:sp>
      <p:sp>
        <p:nvSpPr>
          <p:cNvPr id="8" name="Slide Number Placeholder 7"/>
          <p:cNvSpPr>
            <a:spLocks noGrp="1"/>
          </p:cNvSpPr>
          <p:nvPr>
            <p:ph type="sldNum" sz="quarter" idx="11"/>
          </p:nvPr>
        </p:nvSpPr>
        <p:spPr/>
        <p:txBody>
          <a:bodyPr/>
          <a:lstStyle/>
          <a:p>
            <a:fld id="{3F5BB3AD-5D6A-4FEE-87A8-A80340FF305C}"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48B4465-0AF0-4C5B-A6D7-5859C7E16A8C}" type="datetimeFigureOut">
              <a:rPr lang="en-US" smtClean="0"/>
              <a:t>3/20/2019</a:t>
            </a:fld>
            <a:endParaRPr lang="en-US"/>
          </a:p>
        </p:txBody>
      </p:sp>
      <p:sp>
        <p:nvSpPr>
          <p:cNvPr id="6" name="Slide Number Placeholder 5"/>
          <p:cNvSpPr>
            <a:spLocks noGrp="1"/>
          </p:cNvSpPr>
          <p:nvPr>
            <p:ph type="sldNum" sz="quarter" idx="11"/>
          </p:nvPr>
        </p:nvSpPr>
        <p:spPr/>
        <p:txBody>
          <a:bodyPr/>
          <a:lstStyle/>
          <a:p>
            <a:fld id="{3F5BB3AD-5D6A-4FEE-87A8-A80340FF305C}" type="slidenum">
              <a:rPr lang="en-US" smtClean="0"/>
              <a:t>‹#›</a:t>
            </a:fld>
            <a:endParaRPr lang="en-US"/>
          </a:p>
        </p:txBody>
      </p:sp>
      <p:sp>
        <p:nvSpPr>
          <p:cNvPr id="7" name="Footer Placeholder 6"/>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048B4465-0AF0-4C5B-A6D7-5859C7E16A8C}" type="datetimeFigureOut">
              <a:rPr lang="en-US" smtClean="0"/>
              <a:t>3/20/2019</a:t>
            </a:fld>
            <a:endParaRPr lang="en-US"/>
          </a:p>
        </p:txBody>
      </p:sp>
      <p:sp>
        <p:nvSpPr>
          <p:cNvPr id="16" name="Slide Number Placeholder 15"/>
          <p:cNvSpPr>
            <a:spLocks noGrp="1"/>
          </p:cNvSpPr>
          <p:nvPr>
            <p:ph type="sldNum" sz="quarter" idx="11"/>
          </p:nvPr>
        </p:nvSpPr>
        <p:spPr/>
        <p:txBody>
          <a:bodyPr/>
          <a:lstStyle/>
          <a:p>
            <a:fld id="{3F5BB3AD-5D6A-4FEE-87A8-A80340FF305C}"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048B4465-0AF0-4C5B-A6D7-5859C7E16A8C}" type="datetimeFigureOut">
              <a:rPr lang="en-US" smtClean="0"/>
              <a:t>3/20/2019</a:t>
            </a:fld>
            <a:endParaRPr lang="en-US"/>
          </a:p>
        </p:txBody>
      </p:sp>
      <p:sp>
        <p:nvSpPr>
          <p:cNvPr id="14" name="Slide Number Placeholder 13"/>
          <p:cNvSpPr>
            <a:spLocks noGrp="1"/>
          </p:cNvSpPr>
          <p:nvPr>
            <p:ph type="sldNum" sz="quarter" idx="11"/>
          </p:nvPr>
        </p:nvSpPr>
        <p:spPr/>
        <p:txBody>
          <a:bodyPr/>
          <a:lstStyle/>
          <a:p>
            <a:fld id="{3F5BB3AD-5D6A-4FEE-87A8-A80340FF305C}"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048B4465-0AF0-4C5B-A6D7-5859C7E16A8C}" type="datetimeFigureOut">
              <a:rPr lang="en-US" smtClean="0"/>
              <a:t>3/20/2019</a:t>
            </a:fld>
            <a:endParaRPr lang="en-US"/>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US"/>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3F5BB3AD-5D6A-4FEE-87A8-A80340FF305C}"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2.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1.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4.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2.jpg"/><Relationship Id="rId5" Type="http://schemas.microsoft.com/office/2007/relationships/hdphoto" Target="../media/hdphoto16.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5" name="TextBox 4"/>
          <p:cNvSpPr txBox="1"/>
          <p:nvPr/>
        </p:nvSpPr>
        <p:spPr>
          <a:xfrm>
            <a:off x="0" y="0"/>
            <a:ext cx="9144000" cy="6858000"/>
          </a:xfrm>
          <a:prstGeom prst="rect">
            <a:avLst/>
          </a:prstGeom>
          <a:gradFill flip="none" rotWithShape="1">
            <a:gsLst>
              <a:gs pos="1000">
                <a:schemeClr val="accent5">
                  <a:lumMod val="35000"/>
                </a:schemeClr>
              </a:gs>
              <a:gs pos="100000">
                <a:srgbClr val="66FFFF"/>
              </a:gs>
              <a:gs pos="99000">
                <a:schemeClr val="tx1">
                  <a:lumMod val="50000"/>
                  <a:lumOff val="50000"/>
                  <a:alpha val="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en-US" dirty="0"/>
          </a:p>
        </p:txBody>
      </p:sp>
      <p:sp>
        <p:nvSpPr>
          <p:cNvPr id="7" name="Rectangle 6"/>
          <p:cNvSpPr/>
          <p:nvPr/>
        </p:nvSpPr>
        <p:spPr>
          <a:xfrm>
            <a:off x="0" y="381000"/>
            <a:ext cx="6096000" cy="892552"/>
          </a:xfrm>
          <a:prstGeom prst="rect">
            <a:avLst/>
          </a:prstGeom>
        </p:spPr>
        <p:txBody>
          <a:bodyPr wrap="square">
            <a:spAutoFit/>
          </a:bodyPr>
          <a:lstStyle/>
          <a:p>
            <a:pPr algn="ctr"/>
            <a:r>
              <a:rPr lang="en-US" sz="2000" b="1" dirty="0" smtClean="0">
                <a:solidFill>
                  <a:srgbClr val="FCD8BA"/>
                </a:solidFill>
                <a:latin typeface="Times New Roman" pitchFamily="18" charset="0"/>
                <a:cs typeface="Times New Roman" pitchFamily="18" charset="0"/>
              </a:rPr>
              <a:t>Analytics strategy for Google Merchandise store</a:t>
            </a:r>
          </a:p>
          <a:p>
            <a:pPr algn="ctr"/>
            <a:r>
              <a:rPr lang="en-US" sz="1600" b="1" dirty="0">
                <a:solidFill>
                  <a:srgbClr val="FCD8BA"/>
                </a:solidFill>
                <a:latin typeface="Times New Roman" pitchFamily="18" charset="0"/>
                <a:cs typeface="Times New Roman" pitchFamily="18" charset="0"/>
              </a:rPr>
              <a:t>b</a:t>
            </a:r>
            <a:r>
              <a:rPr lang="en-US" sz="1600" b="1" dirty="0" smtClean="0">
                <a:solidFill>
                  <a:srgbClr val="FCD8BA"/>
                </a:solidFill>
                <a:latin typeface="Times New Roman" pitchFamily="18" charset="0"/>
                <a:cs typeface="Times New Roman" pitchFamily="18" charset="0"/>
              </a:rPr>
              <a:t>y</a:t>
            </a:r>
          </a:p>
          <a:p>
            <a:pPr algn="ctr"/>
            <a:r>
              <a:rPr lang="en-US" sz="1600" b="1" dirty="0" smtClean="0">
                <a:solidFill>
                  <a:srgbClr val="FCD8BA"/>
                </a:solidFill>
                <a:latin typeface="Times New Roman" pitchFamily="18" charset="0"/>
                <a:cs typeface="Times New Roman" pitchFamily="18" charset="0"/>
              </a:rPr>
              <a:t>Nikhita </a:t>
            </a:r>
            <a:r>
              <a:rPr lang="en-US" sz="1600" b="1" dirty="0" smtClean="0">
                <a:solidFill>
                  <a:srgbClr val="FCD8BA"/>
                </a:solidFill>
                <a:latin typeface="Times New Roman" pitchFamily="18" charset="0"/>
                <a:cs typeface="Times New Roman" pitchFamily="18" charset="0"/>
              </a:rPr>
              <a:t>Gaddam</a:t>
            </a:r>
            <a:endParaRPr lang="en-US" sz="1600" b="1" dirty="0" smtClean="0">
              <a:solidFill>
                <a:srgbClr val="FCD8BA"/>
              </a:solidFill>
              <a:latin typeface="Times New Roman" pitchFamily="18" charset="0"/>
              <a:cs typeface="Times New Roman" pitchFamily="18" charset="0"/>
            </a:endParaRPr>
          </a:p>
        </p:txBody>
      </p:sp>
    </p:spTree>
    <p:extLst>
      <p:ext uri="{BB962C8B-B14F-4D97-AF65-F5344CB8AC3E}">
        <p14:creationId xmlns:p14="http://schemas.microsoft.com/office/powerpoint/2010/main" val="3431514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14000"/>
                <a:satMod val="280000"/>
              </a:schemeClr>
              <a:schemeClr val="bg2">
                <a:tint val="60000"/>
                <a:satMod val="12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4354"/>
            <a:ext cx="7543800" cy="914400"/>
          </a:xfrm>
        </p:spPr>
        <p:txBody>
          <a:bodyPr>
            <a:normAutofit/>
          </a:bodyPr>
          <a:lstStyle/>
          <a:p>
            <a:r>
              <a:rPr lang="en-US" sz="2000" b="1" dirty="0" smtClean="0">
                <a:latin typeface="Times New Roman" pitchFamily="18" charset="0"/>
                <a:cs typeface="Times New Roman" pitchFamily="18" charset="0"/>
              </a:rPr>
              <a:t>Executive summary</a:t>
            </a:r>
            <a:endParaRPr lang="en-US" sz="2000" b="1" dirty="0">
              <a:latin typeface="Times New Roman" pitchFamily="18" charset="0"/>
              <a:cs typeface="Times New Roman" pitchFamily="18" charset="0"/>
            </a:endParaRPr>
          </a:p>
        </p:txBody>
      </p:sp>
      <p:pic>
        <p:nvPicPr>
          <p:cNvPr id="9" name="Content Placeholder 8"/>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558095" y="1367245"/>
            <a:ext cx="2199009" cy="23084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5" name="Picture 14"/>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2400" y="1371600"/>
            <a:ext cx="2133600" cy="23084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9" name="Picture 5"/>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045574" y="1425308"/>
            <a:ext cx="1981417" cy="22547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4953001" y="1425308"/>
            <a:ext cx="2005788" cy="225478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aphicFrame>
        <p:nvGraphicFramePr>
          <p:cNvPr id="5" name="Table 4"/>
          <p:cNvGraphicFramePr>
            <a:graphicFrameLocks noGrp="1"/>
          </p:cNvGraphicFramePr>
          <p:nvPr>
            <p:extLst>
              <p:ext uri="{D42A27DB-BD31-4B8C-83A1-F6EECF244321}">
                <p14:modId xmlns:p14="http://schemas.microsoft.com/office/powerpoint/2010/main" val="1571132528"/>
              </p:ext>
            </p:extLst>
          </p:nvPr>
        </p:nvGraphicFramePr>
        <p:xfrm>
          <a:off x="152401" y="4343400"/>
          <a:ext cx="2113942" cy="1930936"/>
        </p:xfrm>
        <a:graphic>
          <a:graphicData uri="http://schemas.openxmlformats.org/drawingml/2006/table">
            <a:tbl>
              <a:tblPr firstRow="1" bandRow="1">
                <a:tableStyleId>{327F97BB-C833-4FB7-BDE5-3F7075034690}</a:tableStyleId>
              </a:tblPr>
              <a:tblGrid>
                <a:gridCol w="2113942">
                  <a:extLst>
                    <a:ext uri="{9D8B030D-6E8A-4147-A177-3AD203B41FA5}">
                      <a16:colId xmlns:a16="http://schemas.microsoft.com/office/drawing/2014/main" val="20000"/>
                    </a:ext>
                  </a:extLst>
                </a:gridCol>
              </a:tblGrid>
              <a:tr h="572129">
                <a:tc>
                  <a:txBody>
                    <a:bodyPr/>
                    <a:lstStyle/>
                    <a:p>
                      <a:r>
                        <a:rPr lang="en-US" sz="1200" b="0" dirty="0" smtClean="0">
                          <a:latin typeface="Times New Roman" pitchFamily="18" charset="0"/>
                          <a:cs typeface="Times New Roman" pitchFamily="18" charset="0"/>
                        </a:rPr>
                        <a:t>Analysis area</a:t>
                      </a:r>
                      <a:r>
                        <a:rPr lang="en-US" sz="1200" b="0" baseline="0" dirty="0" smtClean="0">
                          <a:latin typeface="Times New Roman" pitchFamily="18" charset="0"/>
                          <a:cs typeface="Times New Roman" pitchFamily="18" charset="0"/>
                        </a:rPr>
                        <a:t> –</a:t>
                      </a:r>
                    </a:p>
                    <a:p>
                      <a:r>
                        <a:rPr lang="en-US" sz="1200" b="0" baseline="0" dirty="0" smtClean="0">
                          <a:latin typeface="Times New Roman" pitchFamily="18" charset="0"/>
                          <a:cs typeface="Times New Roman" pitchFamily="18" charset="0"/>
                        </a:rPr>
                        <a:t>Acquisition </a:t>
                      </a:r>
                      <a:r>
                        <a:rPr lang="en-US" sz="1200" b="0" baseline="0" dirty="0" smtClean="0">
                          <a:latin typeface="Times New Roman" pitchFamily="18" charset="0"/>
                          <a:cs typeface="Times New Roman" pitchFamily="18" charset="0"/>
                        </a:rPr>
                        <a:t>channels</a:t>
                      </a:r>
                      <a:endParaRPr lang="en-US" sz="1200" b="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358807">
                <a:tc>
                  <a:txBody>
                    <a:bodyPr/>
                    <a:lstStyle/>
                    <a:p>
                      <a:r>
                        <a:rPr lang="en-US" sz="1200" b="0" kern="1200" baseline="0" dirty="0" smtClean="0">
                          <a:solidFill>
                            <a:schemeClr val="lt1"/>
                          </a:solidFill>
                          <a:latin typeface="Times New Roman" pitchFamily="18" charset="0"/>
                          <a:ea typeface="+mn-ea"/>
                          <a:cs typeface="Times New Roman" pitchFamily="18" charset="0"/>
                        </a:rPr>
                        <a:t>Recommendations –</a:t>
                      </a:r>
                    </a:p>
                    <a:p>
                      <a:pPr algn="just"/>
                      <a:r>
                        <a:rPr lang="en-US" sz="1200" b="0" kern="1200" baseline="0" dirty="0" smtClean="0">
                          <a:solidFill>
                            <a:schemeClr val="lt1"/>
                          </a:solidFill>
                          <a:latin typeface="Times New Roman" pitchFamily="18" charset="0"/>
                          <a:ea typeface="+mn-ea"/>
                          <a:cs typeface="Times New Roman" pitchFamily="18" charset="0"/>
                        </a:rPr>
                        <a:t>The channel traffic data can be used to plan actions to revert the trend on affected channels</a:t>
                      </a:r>
                      <a:r>
                        <a:rPr lang="en-US" sz="1200" b="0" kern="1200" baseline="0" dirty="0" smtClean="0">
                          <a:solidFill>
                            <a:schemeClr val="lt1"/>
                          </a:solidFill>
                          <a:latin typeface="Times New Roman" pitchFamily="18" charset="0"/>
                          <a:ea typeface="+mn-ea"/>
                          <a:cs typeface="Times New Roman" pitchFamily="18" charset="0"/>
                        </a:rPr>
                        <a:t>.</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597167986"/>
              </p:ext>
            </p:extLst>
          </p:nvPr>
        </p:nvGraphicFramePr>
        <p:xfrm>
          <a:off x="2529713" y="4495800"/>
          <a:ext cx="2100896" cy="1978191"/>
        </p:xfrm>
        <a:graphic>
          <a:graphicData uri="http://schemas.openxmlformats.org/drawingml/2006/table">
            <a:tbl>
              <a:tblPr firstRow="1" bandRow="1">
                <a:tableStyleId>{327F97BB-C833-4FB7-BDE5-3F7075034690}</a:tableStyleId>
              </a:tblPr>
              <a:tblGrid>
                <a:gridCol w="2100896">
                  <a:extLst>
                    <a:ext uri="{9D8B030D-6E8A-4147-A177-3AD203B41FA5}">
                      <a16:colId xmlns:a16="http://schemas.microsoft.com/office/drawing/2014/main" val="20000"/>
                    </a:ext>
                  </a:extLst>
                </a:gridCol>
              </a:tblGrid>
              <a:tr h="558180">
                <a:tc>
                  <a:txBody>
                    <a:bodyPr/>
                    <a:lstStyle/>
                    <a:p>
                      <a:r>
                        <a:rPr lang="en-US" sz="1200" b="0" dirty="0" smtClean="0">
                          <a:latin typeface="Times New Roman" pitchFamily="18" charset="0"/>
                          <a:cs typeface="Times New Roman" pitchFamily="18" charset="0"/>
                        </a:rPr>
                        <a:t>Analysis area</a:t>
                      </a:r>
                      <a:r>
                        <a:rPr lang="en-US" sz="1200" b="0" baseline="0" dirty="0" smtClean="0">
                          <a:latin typeface="Times New Roman" pitchFamily="18" charset="0"/>
                          <a:cs typeface="Times New Roman" pitchFamily="18" charset="0"/>
                        </a:rPr>
                        <a:t> </a:t>
                      </a:r>
                      <a:r>
                        <a:rPr lang="en-US" sz="1200" b="0" baseline="0" dirty="0" smtClean="0">
                          <a:latin typeface="Times New Roman" pitchFamily="18" charset="0"/>
                          <a:cs typeface="Times New Roman" pitchFamily="18" charset="0"/>
                        </a:rPr>
                        <a:t>– </a:t>
                      </a:r>
                    </a:p>
                    <a:p>
                      <a:r>
                        <a:rPr lang="en-US" sz="1200" b="0" baseline="0" dirty="0" smtClean="0">
                          <a:latin typeface="Times New Roman" pitchFamily="18" charset="0"/>
                          <a:cs typeface="Times New Roman" pitchFamily="18" charset="0"/>
                        </a:rPr>
                        <a:t>Revenue </a:t>
                      </a:r>
                      <a:r>
                        <a:rPr lang="en-US" sz="1200" b="0" baseline="0" dirty="0" smtClean="0">
                          <a:latin typeface="Times New Roman" pitchFamily="18" charset="0"/>
                          <a:cs typeface="Times New Roman" pitchFamily="18" charset="0"/>
                        </a:rPr>
                        <a:t>by geographical location</a:t>
                      </a:r>
                    </a:p>
                  </a:txBody>
                  <a:tcPr/>
                </a:tc>
                <a:extLst>
                  <a:ext uri="{0D108BD9-81ED-4DB2-BD59-A6C34878D82A}">
                    <a16:rowId xmlns:a16="http://schemas.microsoft.com/office/drawing/2014/main" val="10000"/>
                  </a:ext>
                </a:extLst>
              </a:tr>
              <a:tr h="1338111">
                <a:tc>
                  <a:txBody>
                    <a:bodyPr/>
                    <a:lstStyle/>
                    <a:p>
                      <a:r>
                        <a:rPr lang="en-US" sz="1200" kern="1200" dirty="0" smtClean="0">
                          <a:solidFill>
                            <a:schemeClr val="lt1"/>
                          </a:solidFill>
                          <a:latin typeface="Times New Roman" pitchFamily="18" charset="0"/>
                          <a:ea typeface="+mn-ea"/>
                          <a:cs typeface="Times New Roman" pitchFamily="18" charset="0"/>
                        </a:rPr>
                        <a:t>Recommendations – </a:t>
                      </a:r>
                    </a:p>
                    <a:p>
                      <a:pPr algn="just"/>
                      <a:r>
                        <a:rPr lang="en-US" sz="1200" kern="1200" dirty="0" smtClean="0">
                          <a:solidFill>
                            <a:schemeClr val="lt1"/>
                          </a:solidFill>
                          <a:latin typeface="Times New Roman" pitchFamily="18" charset="0"/>
                          <a:ea typeface="+mn-ea"/>
                          <a:cs typeface="Times New Roman" pitchFamily="18" charset="0"/>
                        </a:rPr>
                        <a:t>Appropriate promotional strategies can be implemented to boost conversions</a:t>
                      </a:r>
                      <a:r>
                        <a:rPr lang="en-US" sz="1200" kern="1200" baseline="0" dirty="0" smtClean="0">
                          <a:solidFill>
                            <a:schemeClr val="lt1"/>
                          </a:solidFill>
                          <a:latin typeface="Times New Roman" pitchFamily="18" charset="0"/>
                          <a:ea typeface="+mn-ea"/>
                          <a:cs typeface="Times New Roman" pitchFamily="18" charset="0"/>
                        </a:rPr>
                        <a:t> in the high revenue generating geographical areas</a:t>
                      </a:r>
                      <a:r>
                        <a:rPr lang="en-US" sz="1200" kern="1200" baseline="0" dirty="0" smtClean="0">
                          <a:solidFill>
                            <a:schemeClr val="lt1"/>
                          </a:solidFill>
                          <a:latin typeface="Times New Roman" pitchFamily="18" charset="0"/>
                          <a:ea typeface="+mn-ea"/>
                          <a:cs typeface="Times New Roman" pitchFamily="18" charset="0"/>
                        </a:rPr>
                        <a:t>.</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44985997"/>
              </p:ext>
            </p:extLst>
          </p:nvPr>
        </p:nvGraphicFramePr>
        <p:xfrm>
          <a:off x="4833020" y="4339217"/>
          <a:ext cx="2027559" cy="1935119"/>
        </p:xfrm>
        <a:graphic>
          <a:graphicData uri="http://schemas.openxmlformats.org/drawingml/2006/table">
            <a:tbl>
              <a:tblPr firstRow="1" bandRow="1">
                <a:tableStyleId>{327F97BB-C833-4FB7-BDE5-3F7075034690}</a:tableStyleId>
              </a:tblPr>
              <a:tblGrid>
                <a:gridCol w="2027559">
                  <a:extLst>
                    <a:ext uri="{9D8B030D-6E8A-4147-A177-3AD203B41FA5}">
                      <a16:colId xmlns:a16="http://schemas.microsoft.com/office/drawing/2014/main" val="20000"/>
                    </a:ext>
                  </a:extLst>
                </a:gridCol>
              </a:tblGrid>
              <a:tr h="563519">
                <a:tc>
                  <a:txBody>
                    <a:bodyPr/>
                    <a:lstStyle/>
                    <a:p>
                      <a:r>
                        <a:rPr lang="en-US" sz="1200" b="0" dirty="0" smtClean="0">
                          <a:latin typeface="Times New Roman" pitchFamily="18" charset="0"/>
                          <a:cs typeface="Times New Roman" pitchFamily="18" charset="0"/>
                        </a:rPr>
                        <a:t>Analysis area</a:t>
                      </a:r>
                      <a:r>
                        <a:rPr lang="en-US" sz="1200" b="0" baseline="0" dirty="0" smtClean="0">
                          <a:latin typeface="Times New Roman" pitchFamily="18" charset="0"/>
                          <a:cs typeface="Times New Roman" pitchFamily="18" charset="0"/>
                        </a:rPr>
                        <a:t> –</a:t>
                      </a:r>
                    </a:p>
                    <a:p>
                      <a:r>
                        <a:rPr lang="en-US" sz="1200" b="0" baseline="0" dirty="0" smtClean="0">
                          <a:latin typeface="Times New Roman" pitchFamily="18" charset="0"/>
                          <a:cs typeface="Times New Roman" pitchFamily="18" charset="0"/>
                        </a:rPr>
                        <a:t>Goal completions by source</a:t>
                      </a:r>
                    </a:p>
                  </a:txBody>
                  <a:tcPr/>
                </a:tc>
                <a:extLst>
                  <a:ext uri="{0D108BD9-81ED-4DB2-BD59-A6C34878D82A}">
                    <a16:rowId xmlns:a16="http://schemas.microsoft.com/office/drawing/2014/main" val="10000"/>
                  </a:ext>
                </a:extLst>
              </a:tr>
              <a:tr h="1345664">
                <a:tc>
                  <a:txBody>
                    <a:bodyPr/>
                    <a:lstStyle/>
                    <a:p>
                      <a:pPr marL="0" algn="l" defTabSz="914400" rtl="0" eaLnBrk="1" latinLnBrk="0" hangingPunct="1"/>
                      <a:r>
                        <a:rPr lang="en-US" sz="1200" kern="1200" dirty="0" smtClean="0">
                          <a:solidFill>
                            <a:schemeClr val="lt1"/>
                          </a:solidFill>
                          <a:latin typeface="Times New Roman" pitchFamily="18" charset="0"/>
                          <a:ea typeface="+mn-ea"/>
                          <a:cs typeface="Times New Roman" pitchFamily="18" charset="0"/>
                        </a:rPr>
                        <a:t>Recommendations –</a:t>
                      </a:r>
                    </a:p>
                    <a:p>
                      <a:pPr marL="0" algn="l" defTabSz="914400" rtl="0" eaLnBrk="1" latinLnBrk="0" hangingPunct="1"/>
                      <a:r>
                        <a:rPr lang="en-US" sz="1200" kern="1200" dirty="0" smtClean="0">
                          <a:solidFill>
                            <a:schemeClr val="lt1"/>
                          </a:solidFill>
                          <a:latin typeface="Times New Roman" pitchFamily="18" charset="0"/>
                          <a:ea typeface="+mn-ea"/>
                          <a:cs typeface="Times New Roman" pitchFamily="18" charset="0"/>
                        </a:rPr>
                        <a:t>Introducing</a:t>
                      </a:r>
                      <a:r>
                        <a:rPr lang="en-US" sz="1200" kern="1200" baseline="0" dirty="0" smtClean="0">
                          <a:solidFill>
                            <a:schemeClr val="lt1"/>
                          </a:solidFill>
                          <a:latin typeface="Times New Roman" pitchFamily="18" charset="0"/>
                          <a:ea typeface="+mn-ea"/>
                          <a:cs typeface="Times New Roman" pitchFamily="18" charset="0"/>
                        </a:rPr>
                        <a:t>  more payment methods and free shipping can help in reducing abandonment at different pages on the site and increase goal completions.</a:t>
                      </a:r>
                      <a:endParaRPr lang="en-US" sz="1200" kern="1200" dirty="0" smtClean="0">
                        <a:solidFill>
                          <a:schemeClr val="lt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35034875"/>
              </p:ext>
            </p:extLst>
          </p:nvPr>
        </p:nvGraphicFramePr>
        <p:xfrm>
          <a:off x="7025899" y="4522864"/>
          <a:ext cx="1981418" cy="1951127"/>
        </p:xfrm>
        <a:graphic>
          <a:graphicData uri="http://schemas.openxmlformats.org/drawingml/2006/table">
            <a:tbl>
              <a:tblPr firstRow="1" bandRow="1">
                <a:tableStyleId>{327F97BB-C833-4FB7-BDE5-3F7075034690}</a:tableStyleId>
              </a:tblPr>
              <a:tblGrid>
                <a:gridCol w="1981418">
                  <a:extLst>
                    <a:ext uri="{9D8B030D-6E8A-4147-A177-3AD203B41FA5}">
                      <a16:colId xmlns:a16="http://schemas.microsoft.com/office/drawing/2014/main" val="20000"/>
                    </a:ext>
                  </a:extLst>
                </a:gridCol>
              </a:tblGrid>
              <a:tr h="613546">
                <a:tc>
                  <a:txBody>
                    <a:bodyPr/>
                    <a:lstStyle/>
                    <a:p>
                      <a:r>
                        <a:rPr lang="en-US" sz="1200" b="0" dirty="0" smtClean="0">
                          <a:latin typeface="Times New Roman" pitchFamily="18" charset="0"/>
                          <a:cs typeface="Times New Roman" pitchFamily="18" charset="0"/>
                        </a:rPr>
                        <a:t>Analysis area</a:t>
                      </a:r>
                      <a:r>
                        <a:rPr lang="en-US" sz="1200" b="0" baseline="0" dirty="0" smtClean="0">
                          <a:latin typeface="Times New Roman" pitchFamily="18" charset="0"/>
                          <a:cs typeface="Times New Roman" pitchFamily="18" charset="0"/>
                        </a:rPr>
                        <a:t> –</a:t>
                      </a:r>
                    </a:p>
                    <a:p>
                      <a:r>
                        <a:rPr lang="en-US" sz="1200" b="0" baseline="0" dirty="0" smtClean="0">
                          <a:latin typeface="Times New Roman" pitchFamily="18" charset="0"/>
                          <a:cs typeface="Times New Roman" pitchFamily="18" charset="0"/>
                        </a:rPr>
                        <a:t>Ecommerce conversion by Keyword</a:t>
                      </a:r>
                      <a:endParaRPr lang="en-US" sz="1200" b="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311047">
                <a:tc>
                  <a:txBody>
                    <a:bodyPr/>
                    <a:lstStyle/>
                    <a:p>
                      <a:pPr marL="0" algn="l" defTabSz="914400" rtl="0" eaLnBrk="1" latinLnBrk="0" hangingPunct="1"/>
                      <a:r>
                        <a:rPr lang="en-US" sz="1200" kern="1200" dirty="0" smtClean="0">
                          <a:solidFill>
                            <a:schemeClr val="lt1"/>
                          </a:solidFill>
                          <a:latin typeface="Times New Roman" pitchFamily="18" charset="0"/>
                          <a:ea typeface="+mn-ea"/>
                          <a:cs typeface="Times New Roman" pitchFamily="18" charset="0"/>
                        </a:rPr>
                        <a:t>Recommendations -</a:t>
                      </a:r>
                    </a:p>
                    <a:p>
                      <a:pPr marL="0" algn="l" defTabSz="914400" rtl="0" eaLnBrk="1" latinLnBrk="0" hangingPunct="1"/>
                      <a:r>
                        <a:rPr lang="en-US" sz="1200" kern="1200" dirty="0" smtClean="0">
                          <a:solidFill>
                            <a:schemeClr val="lt1"/>
                          </a:solidFill>
                          <a:latin typeface="Times New Roman" pitchFamily="18" charset="0"/>
                          <a:ea typeface="+mn-ea"/>
                          <a:cs typeface="Times New Roman" pitchFamily="18" charset="0"/>
                        </a:rPr>
                        <a:t>Keywords with high ecommerce conversion can be used to give</a:t>
                      </a:r>
                      <a:r>
                        <a:rPr lang="en-US" sz="1200" kern="1200" baseline="0" dirty="0" smtClean="0">
                          <a:solidFill>
                            <a:schemeClr val="lt1"/>
                          </a:solidFill>
                          <a:latin typeface="Times New Roman" pitchFamily="18" charset="0"/>
                          <a:ea typeface="+mn-ea"/>
                          <a:cs typeface="Times New Roman" pitchFamily="18" charset="0"/>
                        </a:rPr>
                        <a:t> most appropriate product suggestions, </a:t>
                      </a:r>
                      <a:r>
                        <a:rPr lang="en-US" sz="1200" kern="1200" baseline="0" dirty="0" smtClean="0">
                          <a:solidFill>
                            <a:schemeClr val="lt1"/>
                          </a:solidFill>
                          <a:latin typeface="Times New Roman" pitchFamily="18" charset="0"/>
                          <a:ea typeface="+mn-ea"/>
                          <a:cs typeface="Times New Roman" pitchFamily="18" charset="0"/>
                        </a:rPr>
                        <a:t>restocking </a:t>
                      </a:r>
                      <a:r>
                        <a:rPr lang="en-US" sz="1200" kern="1200" baseline="0" dirty="0" smtClean="0">
                          <a:solidFill>
                            <a:schemeClr val="lt1"/>
                          </a:solidFill>
                          <a:latin typeface="Times New Roman" pitchFamily="18" charset="0"/>
                          <a:ea typeface="+mn-ea"/>
                          <a:cs typeface="Times New Roman" pitchFamily="18" charset="0"/>
                        </a:rPr>
                        <a:t>etc.</a:t>
                      </a:r>
                      <a:endParaRPr lang="en-US" sz="1200" kern="1200" dirty="0" smtClean="0">
                        <a:solidFill>
                          <a:schemeClr val="lt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7124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543800" cy="914400"/>
          </a:xfrm>
        </p:spPr>
        <p:txBody>
          <a:bodyPr/>
          <a:lstStyle/>
          <a:p>
            <a:r>
              <a:rPr lang="en-US" sz="1200" dirty="0" smtClean="0">
                <a:effectLst/>
                <a:latin typeface="Times New Roman" pitchFamily="18" charset="0"/>
                <a:cs typeface="Times New Roman" pitchFamily="18" charset="0"/>
              </a:rPr>
              <a:t>Business Question 1</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Which Acquisition </a:t>
            </a:r>
            <a:r>
              <a:rPr lang="en-US" sz="1200" dirty="0">
                <a:effectLst/>
                <a:latin typeface="Times New Roman" pitchFamily="18" charset="0"/>
                <a:cs typeface="Times New Roman" pitchFamily="18" charset="0"/>
              </a:rPr>
              <a:t>channels indicate most time spent on the website? </a:t>
            </a:r>
            <a:r>
              <a:rPr lang="en-US" sz="1200" dirty="0" smtClean="0">
                <a:effectLst/>
                <a:latin typeface="Times New Roman" pitchFamily="18" charset="0"/>
                <a:cs typeface="Times New Roman" pitchFamily="18" charset="0"/>
              </a:rPr>
              <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
            </a:r>
            <a:br>
              <a:rPr lang="en-US" sz="1200" dirty="0" smtClean="0">
                <a:effectLst/>
                <a:latin typeface="Times New Roman" pitchFamily="18" charset="0"/>
                <a:cs typeface="Times New Roman" pitchFamily="18" charset="0"/>
              </a:rPr>
            </a:br>
            <a:r>
              <a:rPr lang="en-US" sz="1200" dirty="0" smtClean="0">
                <a:solidFill>
                  <a:srgbClr val="00B0F0"/>
                </a:solidFill>
                <a:effectLst/>
                <a:latin typeface="Times New Roman" pitchFamily="18" charset="0"/>
                <a:cs typeface="Times New Roman" pitchFamily="18" charset="0"/>
              </a:rPr>
              <a:t>Acquisition and Engagement dashboard</a:t>
            </a: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74381" y="1143000"/>
            <a:ext cx="7088419" cy="3084826"/>
          </a:xfrm>
          <a:prstGeom prst="rect">
            <a:avLst/>
          </a:prstGeom>
          <a:ln>
            <a:noFill/>
          </a:ln>
          <a:effectLst>
            <a:outerShdw blurRad="190500" algn="tl" rotWithShape="0">
              <a:srgbClr val="000000">
                <a:alpha val="70000"/>
              </a:srgbClr>
            </a:outerShdw>
          </a:effectLst>
        </p:spPr>
      </p:pic>
      <p:pic>
        <p:nvPicPr>
          <p:cNvPr id="6" name="Picture 5"/>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218343" y="1132764"/>
            <a:ext cx="1828800" cy="3095062"/>
          </a:xfrm>
          <a:prstGeom prst="rect">
            <a:avLst/>
          </a:prstGeom>
          <a:ln>
            <a:noFill/>
          </a:ln>
          <a:effectLst>
            <a:outerShdw blurRad="190500" algn="tl" rotWithShape="0">
              <a:srgbClr val="000000">
                <a:alpha val="70000"/>
              </a:srgbClr>
            </a:outerShdw>
          </a:effectLst>
        </p:spPr>
      </p:pic>
      <p:sp>
        <p:nvSpPr>
          <p:cNvPr id="7" name="TextBox 6"/>
          <p:cNvSpPr txBox="1"/>
          <p:nvPr/>
        </p:nvSpPr>
        <p:spPr>
          <a:xfrm>
            <a:off x="228600" y="4648200"/>
            <a:ext cx="3635829" cy="1384995"/>
          </a:xfrm>
          <a:prstGeom prst="rect">
            <a:avLst/>
          </a:prstGeom>
          <a:noFill/>
        </p:spPr>
        <p:txBody>
          <a:bodyPr wrap="square" rtlCol="0">
            <a:spAutoFit/>
          </a:bodyPr>
          <a:lstStyle/>
          <a:p>
            <a:pPr algn="just"/>
            <a:r>
              <a:rPr lang="en-US" sz="1200" dirty="0" smtClean="0">
                <a:latin typeface="Times New Roman" pitchFamily="18" charset="0"/>
                <a:cs typeface="Times New Roman" pitchFamily="18" charset="0"/>
              </a:rPr>
              <a:t>Analysis - The </a:t>
            </a:r>
            <a:r>
              <a:rPr lang="en-US" sz="1200" dirty="0">
                <a:latin typeface="Times New Roman" pitchFamily="18" charset="0"/>
                <a:cs typeface="Times New Roman" pitchFamily="18" charset="0"/>
              </a:rPr>
              <a:t>number of sessions and the average session durations are high for organic traffic followed by referral traffic and direct traffic. Top sources for traffic include organic traffic from Google, and referral traffic from mail.googleplex.com and YouTube. </a:t>
            </a:r>
            <a:endParaRPr lang="en-US" sz="1200" dirty="0" smtClean="0">
              <a:latin typeface="Times New Roman" pitchFamily="18" charset="0"/>
              <a:cs typeface="Times New Roman" pitchFamily="18" charset="0"/>
            </a:endParaRPr>
          </a:p>
          <a:p>
            <a:pPr algn="just"/>
            <a:r>
              <a:rPr lang="en-US" sz="1200" dirty="0" smtClean="0">
                <a:latin typeface="Times New Roman" pitchFamily="18" charset="0"/>
                <a:cs typeface="Times New Roman" pitchFamily="18" charset="0"/>
              </a:rPr>
              <a:t>The </a:t>
            </a:r>
            <a:r>
              <a:rPr lang="en-US" sz="1200" dirty="0">
                <a:latin typeface="Times New Roman" pitchFamily="18" charset="0"/>
                <a:cs typeface="Times New Roman" pitchFamily="18" charset="0"/>
              </a:rPr>
              <a:t>channels for the most time spent include gdeals.googleplex.com and mail.googleplex.com. </a:t>
            </a:r>
          </a:p>
        </p:txBody>
      </p:sp>
      <p:pic>
        <p:nvPicPr>
          <p:cNvPr id="5" name="Picture 4"/>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114800" y="4343864"/>
            <a:ext cx="4932343" cy="2386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8420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246796"/>
            <a:ext cx="7696200" cy="914400"/>
          </a:xfrm>
        </p:spPr>
        <p:txBody>
          <a:bodyPr/>
          <a:lstStyle/>
          <a:p>
            <a:r>
              <a:rPr lang="en-US" sz="1200" dirty="0" smtClean="0">
                <a:effectLst/>
                <a:latin typeface="Times New Roman" pitchFamily="18" charset="0"/>
                <a:cs typeface="Times New Roman" pitchFamily="18" charset="0"/>
              </a:rPr>
              <a:t>Business Question 2</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Which </a:t>
            </a:r>
            <a:r>
              <a:rPr lang="en-US" sz="1200" dirty="0">
                <a:effectLst/>
                <a:latin typeface="Times New Roman" pitchFamily="18" charset="0"/>
                <a:cs typeface="Times New Roman" pitchFamily="18" charset="0"/>
              </a:rPr>
              <a:t>traffic sources show good conversion rates for 'completed purchases</a:t>
            </a:r>
            <a:r>
              <a:rPr lang="en-US" sz="1200" dirty="0" smtClean="0">
                <a:effectLst/>
                <a:latin typeface="Times New Roman" pitchFamily="18" charset="0"/>
                <a:cs typeface="Times New Roman" pitchFamily="18" charset="0"/>
              </a:rPr>
              <a:t>'?</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
            </a:r>
            <a:br>
              <a:rPr lang="en-US" sz="1200" dirty="0" smtClean="0">
                <a:effectLst/>
                <a:latin typeface="Times New Roman" pitchFamily="18" charset="0"/>
                <a:cs typeface="Times New Roman" pitchFamily="18" charset="0"/>
              </a:rPr>
            </a:br>
            <a:r>
              <a:rPr lang="en-US" sz="1200" dirty="0" smtClean="0">
                <a:solidFill>
                  <a:srgbClr val="00B0F0"/>
                </a:solidFill>
                <a:effectLst/>
                <a:latin typeface="Times New Roman" pitchFamily="18" charset="0"/>
                <a:cs typeface="Times New Roman" pitchFamily="18" charset="0"/>
              </a:rPr>
              <a:t>Goal conversions dashboard</a:t>
            </a: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019800" y="1161196"/>
            <a:ext cx="3048000" cy="3334603"/>
          </a:xfrm>
          <a:prstGeom prst="rect">
            <a:avLst/>
          </a:prstGeom>
          <a:ln>
            <a:noFill/>
          </a:ln>
          <a:effectLst>
            <a:outerShdw blurRad="190500" algn="tl" rotWithShape="0">
              <a:srgbClr val="000000">
                <a:alpha val="70000"/>
              </a:srgbClr>
            </a:outerShdw>
          </a:effectLst>
        </p:spPr>
      </p:pic>
      <p:pic>
        <p:nvPicPr>
          <p:cNvPr id="5" name="Picture 4"/>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52401" y="1170295"/>
            <a:ext cx="5791200" cy="566609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52401" y="4495800"/>
            <a:ext cx="2514599" cy="1569660"/>
          </a:xfrm>
          <a:prstGeom prst="rect">
            <a:avLst/>
          </a:prstGeom>
        </p:spPr>
        <p:txBody>
          <a:bodyPr wrap="square">
            <a:spAutoFit/>
          </a:bodyPr>
          <a:lstStyle/>
          <a:p>
            <a:pPr algn="just"/>
            <a:r>
              <a:rPr lang="en-US" sz="1200" dirty="0" smtClean="0">
                <a:solidFill>
                  <a:schemeClr val="bg1"/>
                </a:solidFill>
                <a:latin typeface="Times New Roman" pitchFamily="18" charset="0"/>
                <a:cs typeface="Times New Roman" pitchFamily="18" charset="0"/>
              </a:rPr>
              <a:t>Analysis - The </a:t>
            </a:r>
            <a:r>
              <a:rPr lang="en-US" sz="1200" dirty="0">
                <a:solidFill>
                  <a:schemeClr val="bg1"/>
                </a:solidFill>
                <a:latin typeface="Times New Roman" pitchFamily="18" charset="0"/>
                <a:cs typeface="Times New Roman" pitchFamily="18" charset="0"/>
              </a:rPr>
              <a:t>funnel </a:t>
            </a:r>
            <a:r>
              <a:rPr lang="en-US" sz="1200" dirty="0" smtClean="0">
                <a:solidFill>
                  <a:schemeClr val="bg1"/>
                </a:solidFill>
                <a:latin typeface="Times New Roman" pitchFamily="18" charset="0"/>
                <a:cs typeface="Times New Roman" pitchFamily="18" charset="0"/>
              </a:rPr>
              <a:t>visualization shows </a:t>
            </a:r>
            <a:r>
              <a:rPr lang="en-US" sz="1200" dirty="0">
                <a:solidFill>
                  <a:schemeClr val="bg1"/>
                </a:solidFill>
                <a:latin typeface="Times New Roman" pitchFamily="18" charset="0"/>
                <a:cs typeface="Times New Roman" pitchFamily="18" charset="0"/>
              </a:rPr>
              <a:t>the number of goal completions (Purchase completed) and the number of abandonments step by step. The traffic sources for a number of completed purchases are mall.googleplex.com </a:t>
            </a:r>
            <a:endParaRPr lang="en-US" sz="1200" dirty="0" smtClean="0">
              <a:solidFill>
                <a:schemeClr val="bg1"/>
              </a:solidFill>
              <a:latin typeface="Times New Roman" pitchFamily="18" charset="0"/>
              <a:cs typeface="Times New Roman" pitchFamily="18" charset="0"/>
            </a:endParaRPr>
          </a:p>
          <a:p>
            <a:pPr algn="just"/>
            <a:r>
              <a:rPr lang="en-US" sz="1200" dirty="0" smtClean="0">
                <a:solidFill>
                  <a:schemeClr val="bg1"/>
                </a:solidFill>
                <a:latin typeface="Times New Roman" pitchFamily="18" charset="0"/>
                <a:cs typeface="Times New Roman" pitchFamily="18" charset="0"/>
              </a:rPr>
              <a:t>and </a:t>
            </a:r>
            <a:r>
              <a:rPr lang="en-US" sz="1200" dirty="0">
                <a:solidFill>
                  <a:schemeClr val="bg1"/>
                </a:solidFill>
                <a:latin typeface="Times New Roman" pitchFamily="18" charset="0"/>
                <a:cs typeface="Times New Roman" pitchFamily="18" charset="0"/>
              </a:rPr>
              <a:t>gdeals.googleplex.com</a:t>
            </a:r>
            <a:r>
              <a:rPr lang="en-US" sz="1200" dirty="0">
                <a:latin typeface="Times New Roman" pitchFamily="18" charset="0"/>
                <a:cs typeface="Times New Roman" pitchFamily="18" charset="0"/>
              </a:rPr>
              <a:t>.</a:t>
            </a:r>
          </a:p>
        </p:txBody>
      </p:sp>
      <p:pic>
        <p:nvPicPr>
          <p:cNvPr id="8" name="Picture 7"/>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Lst>
          </a:blip>
          <a:stretch>
            <a:fillRect/>
          </a:stretch>
        </p:blipFill>
        <p:spPr>
          <a:xfrm>
            <a:off x="5410201" y="5792621"/>
            <a:ext cx="3733798" cy="1039416"/>
          </a:xfrm>
          <a:prstGeom prst="rect">
            <a:avLst/>
          </a:prstGeom>
          <a:ln>
            <a:noFill/>
          </a:ln>
          <a:effectLst>
            <a:outerShdw blurRad="190500" algn="tl" rotWithShape="0">
              <a:srgbClr val="000000">
                <a:alpha val="70000"/>
              </a:srgbClr>
            </a:outerShdw>
          </a:effectLst>
        </p:spPr>
      </p:pic>
      <p:pic>
        <p:nvPicPr>
          <p:cNvPr id="9" name="Picture 8"/>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410200" y="4541291"/>
            <a:ext cx="3733799" cy="12624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4760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42" y="457200"/>
            <a:ext cx="7772400" cy="914400"/>
          </a:xfrm>
        </p:spPr>
        <p:txBody>
          <a:bodyPr/>
          <a:lstStyle/>
          <a:p>
            <a:r>
              <a:rPr lang="en-US" sz="1200" dirty="0" smtClean="0">
                <a:effectLst/>
                <a:latin typeface="Times New Roman" pitchFamily="18" charset="0"/>
                <a:cs typeface="Times New Roman" pitchFamily="18" charset="0"/>
              </a:rPr>
              <a:t>Business Question 3</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Which </a:t>
            </a:r>
            <a:r>
              <a:rPr lang="en-US" sz="1200" dirty="0">
                <a:effectLst/>
                <a:latin typeface="Times New Roman" pitchFamily="18" charset="0"/>
                <a:cs typeface="Times New Roman" pitchFamily="18" charset="0"/>
              </a:rPr>
              <a:t>countries have the customers generating most revenue</a:t>
            </a:r>
            <a:r>
              <a:rPr lang="en-US" sz="1200" dirty="0" smtClean="0">
                <a:effectLst/>
                <a:latin typeface="Times New Roman" pitchFamily="18" charset="0"/>
                <a:cs typeface="Times New Roman" pitchFamily="18" charset="0"/>
              </a:rPr>
              <a:t>?</a:t>
            </a:r>
            <a:br>
              <a:rPr lang="en-US" sz="1200" dirty="0" smtClean="0">
                <a:effectLst/>
                <a:latin typeface="Times New Roman" pitchFamily="18" charset="0"/>
                <a:cs typeface="Times New Roman" pitchFamily="18" charset="0"/>
              </a:rPr>
            </a:b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r>
              <a:rPr lang="en-US" sz="1200" b="1" dirty="0">
                <a:solidFill>
                  <a:srgbClr val="00B0F0"/>
                </a:solidFill>
                <a:effectLst/>
              </a:rPr>
              <a:t>Ecommerce Revenue dashboard</a:t>
            </a:r>
            <a:r>
              <a:rPr lang="en-US" sz="1200" b="1" dirty="0">
                <a:effectLst/>
              </a:rPr>
              <a:t/>
            </a:r>
            <a:br>
              <a:rPr lang="en-US" sz="1200" b="1" dirty="0">
                <a:effectLst/>
              </a:rPr>
            </a:b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pic>
        <p:nvPicPr>
          <p:cNvPr id="5" name="Content Placeholder 8"/>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52400" y="1066800"/>
            <a:ext cx="4033157" cy="2971800"/>
          </a:xfrm>
          <a:prstGeom prst="rect">
            <a:avLst/>
          </a:prstGeom>
          <a:ln>
            <a:noFill/>
          </a:ln>
          <a:effectLst>
            <a:outerShdw blurRad="190500" algn="tl" rotWithShape="0">
              <a:srgbClr val="000000">
                <a:alpha val="70000"/>
              </a:srgbClr>
            </a:outerShdw>
          </a:effectLst>
        </p:spPr>
      </p:pic>
      <p:pic>
        <p:nvPicPr>
          <p:cNvPr id="4" name="Content Placeholder 3"/>
          <p:cNvPicPr>
            <a:picLocks noGrp="1"/>
          </p:cNvPicPr>
          <p:nvPr>
            <p:ph idx="1"/>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981200" y="1066800"/>
            <a:ext cx="7021773" cy="297180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640773" y="4082533"/>
            <a:ext cx="2362200" cy="2438400"/>
          </a:xfrm>
          <a:prstGeom prst="rect">
            <a:avLst/>
          </a:prstGeom>
          <a:ln>
            <a:noFill/>
          </a:ln>
          <a:effectLst>
            <a:outerShdw blurRad="190500" algn="tl" rotWithShape="0">
              <a:srgbClr val="000000">
                <a:alpha val="70000"/>
              </a:srgbClr>
            </a:outerShdw>
          </a:effectLst>
        </p:spPr>
      </p:pic>
      <p:sp>
        <p:nvSpPr>
          <p:cNvPr id="7" name="TextBox 6"/>
          <p:cNvSpPr txBox="1"/>
          <p:nvPr/>
        </p:nvSpPr>
        <p:spPr>
          <a:xfrm>
            <a:off x="152400" y="4793902"/>
            <a:ext cx="6096000" cy="1015663"/>
          </a:xfrm>
          <a:prstGeom prst="rect">
            <a:avLst/>
          </a:prstGeom>
          <a:noFill/>
        </p:spPr>
        <p:txBody>
          <a:bodyPr wrap="square" rtlCol="0">
            <a:spAutoFit/>
          </a:bodyPr>
          <a:lstStyle/>
          <a:p>
            <a:pPr algn="just"/>
            <a:r>
              <a:rPr lang="en-US" sz="1200" dirty="0" smtClean="0">
                <a:latin typeface="Times New Roman" pitchFamily="18" charset="0"/>
                <a:cs typeface="Times New Roman" pitchFamily="18" charset="0"/>
              </a:rPr>
              <a:t>Analysis - Revenue </a:t>
            </a:r>
            <a:r>
              <a:rPr lang="en-US" sz="1200" dirty="0">
                <a:latin typeface="Times New Roman" pitchFamily="18" charset="0"/>
                <a:cs typeface="Times New Roman" pitchFamily="18" charset="0"/>
              </a:rPr>
              <a:t>and the average quantity by Country can be observed in the above dashboard.</a:t>
            </a:r>
          </a:p>
          <a:p>
            <a:pPr algn="just"/>
            <a:r>
              <a:rPr lang="en-US" sz="1200" dirty="0">
                <a:latin typeface="Times New Roman" pitchFamily="18" charset="0"/>
                <a:cs typeface="Times New Roman" pitchFamily="18" charset="0"/>
              </a:rPr>
              <a:t>The United States and Canada stand out as the high revenue generating countries for the Google Merchandise Store. </a:t>
            </a:r>
          </a:p>
          <a:p>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1807852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381000"/>
            <a:ext cx="7543800" cy="914400"/>
          </a:xfrm>
        </p:spPr>
        <p:txBody>
          <a:bodyPr/>
          <a:lstStyle/>
          <a:p>
            <a:r>
              <a:rPr lang="en-US" sz="1200" dirty="0" smtClean="0">
                <a:effectLst/>
                <a:latin typeface="Times New Roman" pitchFamily="18" charset="0"/>
                <a:cs typeface="Times New Roman" pitchFamily="18" charset="0"/>
              </a:rPr>
              <a:t>Business Question 4</a:t>
            </a:r>
            <a:br>
              <a:rPr lang="en-US" sz="1200" dirty="0" smtClean="0">
                <a:effectLst/>
                <a:latin typeface="Times New Roman" pitchFamily="18" charset="0"/>
                <a:cs typeface="Times New Roman" pitchFamily="18" charset="0"/>
              </a:rPr>
            </a:br>
            <a:r>
              <a:rPr lang="en-US" sz="1200" dirty="0" smtClean="0">
                <a:effectLst/>
                <a:latin typeface="Times New Roman" pitchFamily="18" charset="0"/>
                <a:cs typeface="Times New Roman" pitchFamily="18" charset="0"/>
              </a:rPr>
              <a:t>Which </a:t>
            </a:r>
            <a:r>
              <a:rPr lang="en-US" sz="1200" dirty="0">
                <a:effectLst/>
                <a:latin typeface="Times New Roman" pitchFamily="18" charset="0"/>
                <a:cs typeface="Times New Roman" pitchFamily="18" charset="0"/>
              </a:rPr>
              <a:t>organic keywords drive high ecommerce conversion rate</a:t>
            </a:r>
            <a:r>
              <a:rPr lang="en-US" sz="1200" dirty="0" smtClean="0">
                <a:effectLst/>
                <a:latin typeface="Times New Roman" pitchFamily="18" charset="0"/>
                <a:cs typeface="Times New Roman" pitchFamily="18" charset="0"/>
              </a:rPr>
              <a:t>?</a:t>
            </a:r>
            <a:br>
              <a:rPr lang="en-US" sz="1200" dirty="0" smtClean="0">
                <a:effectLst/>
                <a:latin typeface="Times New Roman" pitchFamily="18" charset="0"/>
                <a:cs typeface="Times New Roman" pitchFamily="18" charset="0"/>
              </a:rPr>
            </a:b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r>
              <a:rPr lang="en-US" sz="1200" b="1" dirty="0">
                <a:solidFill>
                  <a:srgbClr val="00B0F0"/>
                </a:solidFill>
                <a:effectLst/>
              </a:rPr>
              <a:t>Ecommerce conversions dashboard</a:t>
            </a:r>
            <a:r>
              <a:rPr lang="en-US" sz="1200" b="1" dirty="0">
                <a:effectLst/>
              </a:rPr>
              <a:t/>
            </a:r>
            <a:br>
              <a:rPr lang="en-US" sz="1200" b="1" dirty="0">
                <a:effectLst/>
              </a:rPr>
            </a:br>
            <a:r>
              <a:rPr lang="en-US" sz="1200" dirty="0">
                <a:effectLst/>
                <a:latin typeface="Times New Roman" pitchFamily="18" charset="0"/>
                <a:cs typeface="Times New Roman" pitchFamily="18" charset="0"/>
              </a:rPr>
              <a:t/>
            </a:r>
            <a:br>
              <a:rPr lang="en-US" sz="1200" dirty="0">
                <a:effectLst/>
                <a:latin typeface="Times New Roman" pitchFamily="18" charset="0"/>
                <a:cs typeface="Times New Roman" pitchFamily="18" charset="0"/>
              </a:rPr>
            </a:br>
            <a:endParaRPr lang="en-US" sz="1200" dirty="0">
              <a:latin typeface="Times New Roman" pitchFamily="18" charset="0"/>
              <a:cs typeface="Times New Roman" pitchFamily="18" charset="0"/>
            </a:endParaRPr>
          </a:p>
        </p:txBody>
      </p:sp>
      <p:pic>
        <p:nvPicPr>
          <p:cNvPr id="4" name="Picture 3"/>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6200" y="1143000"/>
            <a:ext cx="6400800" cy="3124200"/>
          </a:xfrm>
          <a:prstGeom prst="rect">
            <a:avLst/>
          </a:prstGeom>
          <a:ln>
            <a:noFill/>
          </a:ln>
          <a:effectLst>
            <a:outerShdw blurRad="190500" algn="tl" rotWithShape="0">
              <a:srgbClr val="000000">
                <a:alpha val="70000"/>
              </a:srgbClr>
            </a:outerShdw>
          </a:effectLst>
        </p:spPr>
      </p:pic>
      <p:pic>
        <p:nvPicPr>
          <p:cNvPr id="2050"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553200" y="4005060"/>
            <a:ext cx="2590800" cy="2851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553200" y="1129937"/>
            <a:ext cx="2590800" cy="2706806"/>
          </a:xfrm>
          <a:prstGeom prst="rect">
            <a:avLst/>
          </a:prstGeom>
          <a:ln>
            <a:noFill/>
          </a:ln>
          <a:effectLst>
            <a:outerShdw blurRad="190500" algn="tl" rotWithShape="0">
              <a:srgbClr val="000000">
                <a:alpha val="70000"/>
              </a:srgbClr>
            </a:outerShdw>
          </a:effectLst>
        </p:spPr>
      </p:pic>
      <p:sp>
        <p:nvSpPr>
          <p:cNvPr id="6" name="TextBox 5"/>
          <p:cNvSpPr txBox="1"/>
          <p:nvPr/>
        </p:nvSpPr>
        <p:spPr>
          <a:xfrm>
            <a:off x="152400" y="4876800"/>
            <a:ext cx="6019800" cy="1107996"/>
          </a:xfrm>
          <a:prstGeom prst="rect">
            <a:avLst/>
          </a:prstGeom>
          <a:noFill/>
        </p:spPr>
        <p:txBody>
          <a:bodyPr wrap="square" rtlCol="0">
            <a:spAutoFit/>
          </a:bodyPr>
          <a:lstStyle/>
          <a:p>
            <a:r>
              <a:rPr lang="en-US" sz="1200" b="1" dirty="0">
                <a:latin typeface="Times New Roman" pitchFamily="18" charset="0"/>
                <a:cs typeface="Times New Roman" pitchFamily="18" charset="0"/>
              </a:rPr>
              <a:t>Analysis - </a:t>
            </a:r>
            <a:r>
              <a:rPr lang="en-US" sz="1200" dirty="0">
                <a:latin typeface="Times New Roman" pitchFamily="18" charset="0"/>
                <a:cs typeface="Times New Roman" pitchFamily="18" charset="0"/>
              </a:rPr>
              <a:t>The keywords driving high ecommerce conversion rates are </a:t>
            </a:r>
            <a:r>
              <a:rPr lang="en-US" sz="1200" dirty="0" smtClean="0">
                <a:latin typeface="Times New Roman" pitchFamily="18" charset="0"/>
                <a:cs typeface="Times New Roman" pitchFamily="18" charset="0"/>
              </a:rPr>
              <a:t>Google </a:t>
            </a:r>
            <a:r>
              <a:rPr lang="en-US" sz="1200" dirty="0">
                <a:latin typeface="Times New Roman" pitchFamily="18" charset="0"/>
                <a:cs typeface="Times New Roman" pitchFamily="18" charset="0"/>
              </a:rPr>
              <a:t>store </a:t>
            </a:r>
            <a:r>
              <a:rPr lang="en-US" sz="1200" dirty="0" err="1">
                <a:latin typeface="Times New Roman" pitchFamily="18" charset="0"/>
                <a:cs typeface="Times New Roman" pitchFamily="18" charset="0"/>
              </a:rPr>
              <a:t>aparel</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Google </a:t>
            </a:r>
            <a:r>
              <a:rPr lang="en-US" sz="1200" dirty="0">
                <a:latin typeface="Times New Roman" pitchFamily="18" charset="0"/>
                <a:cs typeface="Times New Roman" pitchFamily="18" charset="0"/>
              </a:rPr>
              <a:t>store clothing, </a:t>
            </a:r>
            <a:r>
              <a:rPr lang="en-US" sz="1200" dirty="0" smtClean="0">
                <a:latin typeface="Times New Roman" pitchFamily="18" charset="0"/>
                <a:cs typeface="Times New Roman" pitchFamily="18" charset="0"/>
              </a:rPr>
              <a:t>Google </a:t>
            </a:r>
            <a:r>
              <a:rPr lang="en-US" sz="1200" dirty="0">
                <a:latin typeface="Times New Roman" pitchFamily="18" charset="0"/>
                <a:cs typeface="Times New Roman" pitchFamily="18" charset="0"/>
              </a:rPr>
              <a:t>tee shirt and </a:t>
            </a:r>
            <a:r>
              <a:rPr lang="en-US" sz="1200" dirty="0" smtClean="0">
                <a:latin typeface="Times New Roman" pitchFamily="18" charset="0"/>
                <a:cs typeface="Times New Roman" pitchFamily="18" charset="0"/>
              </a:rPr>
              <a:t>Google </a:t>
            </a:r>
            <a:r>
              <a:rPr lang="en-US" sz="1200" dirty="0">
                <a:latin typeface="Times New Roman" pitchFamily="18" charset="0"/>
                <a:cs typeface="Times New Roman" pitchFamily="18" charset="0"/>
              </a:rPr>
              <a:t>tees. Based on this information we can further analyze which areas of the store are attracting customers and develop the store products </a:t>
            </a:r>
            <a:r>
              <a:rPr lang="en-US" sz="1200" dirty="0" smtClean="0">
                <a:latin typeface="Times New Roman" pitchFamily="18" charset="0"/>
                <a:cs typeface="Times New Roman" pitchFamily="18" charset="0"/>
              </a:rPr>
              <a:t>and pages accordingly</a:t>
            </a:r>
            <a:r>
              <a:rPr lang="en-US" sz="1200" dirty="0">
                <a:latin typeface="Times New Roman" pitchFamily="18" charset="0"/>
                <a:cs typeface="Times New Roman" pitchFamily="18" charset="0"/>
              </a:rPr>
              <a:t>.</a:t>
            </a:r>
          </a:p>
          <a:p>
            <a:endParaRPr lang="en-US" dirty="0"/>
          </a:p>
        </p:txBody>
      </p:sp>
    </p:spTree>
    <p:extLst>
      <p:ext uri="{BB962C8B-B14F-4D97-AF65-F5344CB8AC3E}">
        <p14:creationId xmlns:p14="http://schemas.microsoft.com/office/powerpoint/2010/main" val="1955313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2964" y="666237"/>
            <a:ext cx="1583454" cy="1264551"/>
          </a:xfrm>
          <a:prstGeom prst="rect">
            <a:avLst/>
          </a:prstGeom>
          <a:ln>
            <a:noFill/>
          </a:ln>
          <a:effectLst>
            <a:outerShdw blurRad="190500" algn="tl" rotWithShape="0">
              <a:srgbClr val="000000">
                <a:alpha val="70000"/>
              </a:srgbClr>
            </a:outerShdw>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964" y="2422769"/>
            <a:ext cx="1574357" cy="1143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18935" y="609600"/>
            <a:ext cx="6205387" cy="46626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340" y="4057750"/>
            <a:ext cx="1620002" cy="1214509"/>
          </a:xfrm>
          <a:prstGeom prst="rect">
            <a:avLst/>
          </a:prstGeom>
          <a:ln>
            <a:noFill/>
          </a:ln>
          <a:effectLst>
            <a:outerShdw blurRad="190500" algn="tl" rotWithShape="0">
              <a:srgbClr val="000000">
                <a:alpha val="70000"/>
              </a:srgbClr>
            </a:outerShdw>
          </a:effectLst>
        </p:spPr>
      </p:pic>
      <p:sp>
        <p:nvSpPr>
          <p:cNvPr id="8" name="TextBox 7"/>
          <p:cNvSpPr txBox="1"/>
          <p:nvPr/>
        </p:nvSpPr>
        <p:spPr>
          <a:xfrm>
            <a:off x="218935" y="5562600"/>
            <a:ext cx="5343665" cy="646331"/>
          </a:xfrm>
          <a:prstGeom prst="rect">
            <a:avLst/>
          </a:prstGeom>
          <a:noFill/>
        </p:spPr>
        <p:txBody>
          <a:bodyPr wrap="square" rtlCol="0">
            <a:spAutoFit/>
          </a:bodyPr>
          <a:lstStyle/>
          <a:p>
            <a:pPr algn="just"/>
            <a:r>
              <a:rPr lang="en-US" sz="1200" dirty="0" smtClean="0">
                <a:latin typeface="Times New Roman" pitchFamily="18" charset="0"/>
                <a:cs typeface="Times New Roman" pitchFamily="18" charset="0"/>
              </a:rPr>
              <a:t>Analysis – These billing and shipping </a:t>
            </a:r>
            <a:r>
              <a:rPr lang="en-US" sz="1200" dirty="0" err="1" smtClean="0">
                <a:latin typeface="Times New Roman" pitchFamily="18" charset="0"/>
                <a:cs typeface="Times New Roman" pitchFamily="18" charset="0"/>
              </a:rPr>
              <a:t>dropoffs</a:t>
            </a:r>
            <a:r>
              <a:rPr lang="en-US" sz="1200" dirty="0" smtClean="0">
                <a:latin typeface="Times New Roman" pitchFamily="18" charset="0"/>
                <a:cs typeface="Times New Roman" pitchFamily="18" charset="0"/>
              </a:rPr>
              <a:t> can be due to high shipping charges whereas the payment </a:t>
            </a:r>
            <a:r>
              <a:rPr lang="en-US" sz="1200" dirty="0" err="1" smtClean="0">
                <a:latin typeface="Times New Roman" pitchFamily="18" charset="0"/>
                <a:cs typeface="Times New Roman" pitchFamily="18" charset="0"/>
              </a:rPr>
              <a:t>dropoffs</a:t>
            </a:r>
            <a:r>
              <a:rPr lang="en-US" sz="1200" dirty="0" smtClean="0">
                <a:latin typeface="Times New Roman" pitchFamily="18" charset="0"/>
                <a:cs typeface="Times New Roman" pitchFamily="18" charset="0"/>
              </a:rPr>
              <a:t> can be due to insufficient  payment methods. Improving on both these areas can reduce abandonments on these pages.</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2789961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3400" y="2819400"/>
            <a:ext cx="5989093" cy="3405721"/>
          </a:xfrm>
        </p:spPr>
        <p:style>
          <a:lnRef idx="2">
            <a:schemeClr val="accent2">
              <a:shade val="50000"/>
            </a:schemeClr>
          </a:lnRef>
          <a:fillRef idx="1">
            <a:schemeClr val="accent2"/>
          </a:fillRef>
          <a:effectRef idx="0">
            <a:schemeClr val="accent2"/>
          </a:effectRef>
          <a:fontRef idx="minor">
            <a:schemeClr val="lt1"/>
          </a:fontRef>
        </p:style>
      </p:pic>
      <p:sp>
        <p:nvSpPr>
          <p:cNvPr id="3" name="Title 2"/>
          <p:cNvSpPr>
            <a:spLocks noGrp="1"/>
          </p:cNvSpPr>
          <p:nvPr>
            <p:ph type="title"/>
          </p:nvPr>
        </p:nvSpPr>
        <p:spPr>
          <a:xfrm>
            <a:off x="457200" y="307534"/>
            <a:ext cx="7543800" cy="914400"/>
          </a:xfrm>
        </p:spPr>
        <p:txBody>
          <a:bodyPr/>
          <a:lstStyle/>
          <a:p>
            <a:r>
              <a:rPr lang="en-US" sz="1600" dirty="0" smtClean="0">
                <a:latin typeface="Times New Roman" pitchFamily="18" charset="0"/>
                <a:cs typeface="Times New Roman" pitchFamily="18" charset="0"/>
              </a:rPr>
              <a:t>Suggestions</a:t>
            </a:r>
            <a:endParaRPr lang="en-US" sz="1600" dirty="0">
              <a:latin typeface="Times New Roman" pitchFamily="18" charset="0"/>
              <a:cs typeface="Times New Roman" pitchFamily="18" charset="0"/>
            </a:endParaRPr>
          </a:p>
        </p:txBody>
      </p:sp>
      <p:sp>
        <p:nvSpPr>
          <p:cNvPr id="6" name="TextBox 5"/>
          <p:cNvSpPr txBox="1"/>
          <p:nvPr/>
        </p:nvSpPr>
        <p:spPr>
          <a:xfrm>
            <a:off x="457200" y="1371600"/>
            <a:ext cx="5865694" cy="1661993"/>
          </a:xfrm>
          <a:prstGeom prst="rect">
            <a:avLst/>
          </a:prstGeom>
          <a:noFill/>
        </p:spPr>
        <p:txBody>
          <a:bodyPr wrap="square" rtlCol="0">
            <a:spAutoFit/>
          </a:bodyPr>
          <a:lstStyle/>
          <a:p>
            <a:pPr algn="just"/>
            <a:r>
              <a:rPr lang="en-US" sz="1200" dirty="0" smtClean="0">
                <a:latin typeface="Times New Roman" pitchFamily="18" charset="0"/>
                <a:cs typeface="Times New Roman" pitchFamily="18" charset="0"/>
              </a:rPr>
              <a:t>The </a:t>
            </a:r>
            <a:r>
              <a:rPr lang="en-US" sz="1200" dirty="0">
                <a:latin typeface="Times New Roman" pitchFamily="18" charset="0"/>
                <a:cs typeface="Times New Roman" pitchFamily="18" charset="0"/>
              </a:rPr>
              <a:t>challenge is to begin to graduate consumers through the </a:t>
            </a:r>
            <a:r>
              <a:rPr lang="en-US" sz="1200" dirty="0" smtClean="0">
                <a:latin typeface="Times New Roman" pitchFamily="18" charset="0"/>
                <a:cs typeface="Times New Roman" pitchFamily="18" charset="0"/>
              </a:rPr>
              <a:t>funnel.</a:t>
            </a:r>
          </a:p>
          <a:p>
            <a:pPr algn="just"/>
            <a:r>
              <a:rPr lang="en-US" sz="1200" dirty="0" smtClean="0">
                <a:latin typeface="Times New Roman" pitchFamily="18" charset="0"/>
                <a:cs typeface="Times New Roman" pitchFamily="18" charset="0"/>
              </a:rPr>
              <a:t>Understanding </a:t>
            </a:r>
            <a:r>
              <a:rPr lang="en-US" sz="1200" dirty="0">
                <a:latin typeface="Times New Roman" pitchFamily="18" charset="0"/>
                <a:cs typeface="Times New Roman" pitchFamily="18" charset="0"/>
              </a:rPr>
              <a:t>what’s important to consumers can be a </a:t>
            </a:r>
            <a:r>
              <a:rPr lang="en-US" sz="1200" dirty="0" smtClean="0">
                <a:latin typeface="Times New Roman" pitchFamily="18" charset="0"/>
                <a:cs typeface="Times New Roman" pitchFamily="18" charset="0"/>
              </a:rPr>
              <a:t>good </a:t>
            </a:r>
            <a:r>
              <a:rPr lang="en-US" sz="1200" dirty="0">
                <a:latin typeface="Times New Roman" pitchFamily="18" charset="0"/>
                <a:cs typeface="Times New Roman" pitchFamily="18" charset="0"/>
              </a:rPr>
              <a:t>foundation for developing and channeling the power of loyalty programs and engaged communities</a:t>
            </a:r>
            <a:r>
              <a:rPr lang="en-US" sz="1200" dirty="0" smtClean="0">
                <a:latin typeface="Times New Roman" pitchFamily="18" charset="0"/>
                <a:cs typeface="Times New Roman" pitchFamily="18" charset="0"/>
              </a:rPr>
              <a:t>. As we have the geographical data and the referral data regarding the revenue generating customers, using the promotional strategies in those areas can boost conversions.</a:t>
            </a:r>
            <a:endParaRPr lang="en-US" sz="1200" dirty="0">
              <a:latin typeface="Times New Roman" pitchFamily="18" charset="0"/>
              <a:cs typeface="Times New Roman" pitchFamily="18" charset="0"/>
            </a:endParaRPr>
          </a:p>
          <a:p>
            <a:pPr algn="just"/>
            <a:endParaRPr lang="en-US" sz="1200" dirty="0"/>
          </a:p>
          <a:p>
            <a:endParaRPr lang="en-US" sz="1200" dirty="0">
              <a:latin typeface="Times New Roman" pitchFamily="18" charset="0"/>
              <a:cs typeface="Times New Roman" pitchFamily="18" charset="0"/>
            </a:endParaRPr>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4539102"/>
            <a:ext cx="1685205" cy="1686019"/>
          </a:xfrm>
          <a:prstGeom prst="rect">
            <a:avLst/>
          </a:prstGeom>
          <a:ln>
            <a:noFill/>
          </a:ln>
          <a:effectLst>
            <a:outerShdw blurRad="190500" algn="tl" rotWithShape="0">
              <a:srgbClr val="000000">
                <a:alpha val="70000"/>
              </a:srgbClr>
            </a:outerShdw>
          </a:effectLst>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6843848" y="2815046"/>
            <a:ext cx="1685205" cy="1485900"/>
          </a:xfrm>
          <a:prstGeom prst="rect">
            <a:avLst/>
          </a:prstGeom>
          <a:ln>
            <a:noFill/>
          </a:ln>
          <a:effectLst>
            <a:outerShdw blurRad="190500" algn="tl" rotWithShape="0">
              <a:srgbClr val="000000">
                <a:alpha val="70000"/>
              </a:srgbClr>
            </a:outerShdw>
          </a:effec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3848" y="1282435"/>
            <a:ext cx="1656902" cy="12988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7679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990600"/>
            <a:ext cx="9144000" cy="4724400"/>
          </a:xfrm>
          <a:prstGeom prst="rect">
            <a:avLst/>
          </a:prstGeom>
        </p:spPr>
      </p:pic>
      <p:sp>
        <p:nvSpPr>
          <p:cNvPr id="9" name="Rectangle 8"/>
          <p:cNvSpPr/>
          <p:nvPr/>
        </p:nvSpPr>
        <p:spPr>
          <a:xfrm>
            <a:off x="2638146" y="4572000"/>
            <a:ext cx="3685625" cy="923330"/>
          </a:xfrm>
          <a:prstGeom prst="rect">
            <a:avLst/>
          </a:prstGeom>
          <a:noFill/>
        </p:spPr>
        <p:txBody>
          <a:bodyPr wrap="none" lIns="91440" tIns="45720" rIns="91440" bIns="45720">
            <a:spAutoFit/>
          </a:bodyPr>
          <a:lstStyle/>
          <a:p>
            <a:pPr algn="ctr"/>
            <a:r>
              <a:rPr lang="en-US" sz="5400" b="1" spc="50" dirty="0" smtClean="0">
                <a:ln w="0"/>
                <a:solidFill>
                  <a:schemeClr val="bg2"/>
                </a:solidFill>
                <a:effectLst>
                  <a:innerShdw blurRad="63500" dist="50800" dir="13500000">
                    <a:srgbClr val="000000">
                      <a:alpha val="50000"/>
                    </a:srgbClr>
                  </a:innerShdw>
                </a:effectLst>
              </a:rPr>
              <a:t>Thank you</a:t>
            </a:r>
            <a:endParaRPr lang="en-US" sz="54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2684532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1172</TotalTime>
  <Words>415</Words>
  <Application>Microsoft Office PowerPoint</Application>
  <PresentationFormat>On-screen Show (4:3)</PresentationFormat>
  <Paragraphs>38</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Palatino Linotype</vt:lpstr>
      <vt:lpstr>Times New Roman</vt:lpstr>
      <vt:lpstr>Wingdings</vt:lpstr>
      <vt:lpstr>Elemental</vt:lpstr>
      <vt:lpstr>PowerPoint Presentation</vt:lpstr>
      <vt:lpstr>Executive summary</vt:lpstr>
      <vt:lpstr>Business Question 1 Which Acquisition channels indicate most time spent on the website?   Acquisition and Engagement dashboard </vt:lpstr>
      <vt:lpstr>Business Question 2 Which traffic sources show good conversion rates for 'completed purchases'?  Goal conversions dashboard </vt:lpstr>
      <vt:lpstr>Business Question 3 Which countries have the customers generating most revenue?  Ecommerce Revenue dashboard  </vt:lpstr>
      <vt:lpstr>Business Question 4 Which organic keywords drive high ecommerce conversion rate?  Ecommerce conversions dashboard  </vt:lpstr>
      <vt:lpstr>PowerPoint Presentation</vt:lpstr>
      <vt:lpstr>Suggestions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Gaddam, Nikhita</cp:lastModifiedBy>
  <cp:revision>123</cp:revision>
  <dcterms:created xsi:type="dcterms:W3CDTF">2017-07-24T22:53:36Z</dcterms:created>
  <dcterms:modified xsi:type="dcterms:W3CDTF">2019-03-20T21:57:10Z</dcterms:modified>
</cp:coreProperties>
</file>